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569" r:id="rId2"/>
    <p:sldId id="557" r:id="rId3"/>
    <p:sldId id="568" r:id="rId4"/>
    <p:sldId id="560" r:id="rId5"/>
    <p:sldId id="570" r:id="rId6"/>
    <p:sldId id="259" r:id="rId7"/>
    <p:sldId id="566" r:id="rId8"/>
    <p:sldId id="567" r:id="rId9"/>
    <p:sldId id="257" r:id="rId10"/>
  </p:sldIdLst>
  <p:sldSz cx="12192000" cy="6858000"/>
  <p:notesSz cx="6858000" cy="9144000"/>
  <p:custDataLst>
    <p:tags r:id="rId1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D3AE"/>
    <a:srgbClr val="178473"/>
    <a:srgbClr val="0D49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18"/>
    <p:restoredTop sz="94860"/>
  </p:normalViewPr>
  <p:slideViewPr>
    <p:cSldViewPr snapToGrid="0" showGuides="1">
      <p:cViewPr>
        <p:scale>
          <a:sx n="83" d="100"/>
          <a:sy n="83" d="100"/>
        </p:scale>
        <p:origin x="160" y="1072"/>
      </p:cViewPr>
      <p:guideLst>
        <p:guide orient="horz" pos="2205"/>
        <p:guide pos="3817"/>
      </p:guideLst>
    </p:cSldViewPr>
  </p:slideViewPr>
  <p:outlineViewPr>
    <p:cViewPr>
      <p:scale>
        <a:sx n="33" d="100"/>
        <a:sy n="33" d="100"/>
      </p:scale>
      <p:origin x="0" y="-289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C2CF10-2FD4-7247-9712-503F11C31880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C0E5DD09-97B9-B844-8631-BAF4FA274E06}">
      <dgm:prSet phldrT="[Text]"/>
      <dgm:spPr>
        <a:solidFill>
          <a:srgbClr val="3ED3AE"/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Import Project </a:t>
          </a:r>
          <a:r>
            <a:rPr lang="de-DE" dirty="0" err="1">
              <a:solidFill>
                <a:schemeClr val="tx1"/>
              </a:solidFill>
            </a:rPr>
            <a:t>Scope</a:t>
          </a:r>
          <a:endParaRPr lang="de-DE" dirty="0">
            <a:solidFill>
              <a:schemeClr val="tx1"/>
            </a:solidFill>
          </a:endParaRPr>
        </a:p>
      </dgm:t>
    </dgm:pt>
    <dgm:pt modelId="{A264CF9D-A690-E042-ACDC-09C07DF8CD04}" type="parTrans" cxnId="{A9989E30-B91E-1047-952A-8A3A20EA8105}">
      <dgm:prSet/>
      <dgm:spPr/>
      <dgm:t>
        <a:bodyPr/>
        <a:lstStyle/>
        <a:p>
          <a:endParaRPr lang="de-DE"/>
        </a:p>
      </dgm:t>
    </dgm:pt>
    <dgm:pt modelId="{48907055-FC4C-C441-B7DD-DB71C2838250}" type="sibTrans" cxnId="{A9989E30-B91E-1047-952A-8A3A20EA8105}">
      <dgm:prSet/>
      <dgm:spPr>
        <a:solidFill>
          <a:schemeClr val="bg1"/>
        </a:solidFill>
      </dgm:spPr>
      <dgm:t>
        <a:bodyPr/>
        <a:lstStyle/>
        <a:p>
          <a:endParaRPr lang="de-DE"/>
        </a:p>
      </dgm:t>
    </dgm:pt>
    <dgm:pt modelId="{31BFCB76-213F-7844-82A2-238A8FB470FC}">
      <dgm:prSet phldrT="[Text]"/>
      <dgm:spPr>
        <a:solidFill>
          <a:srgbClr val="3ED3AE"/>
        </a:solidFill>
        <a:effectLst>
          <a:softEdge rad="0"/>
        </a:effectLst>
      </dgm:spPr>
      <dgm:t>
        <a:bodyPr/>
        <a:lstStyle/>
        <a:p>
          <a:r>
            <a:rPr lang="de-DE" dirty="0" err="1">
              <a:solidFill>
                <a:schemeClr val="tx1"/>
              </a:solidFill>
            </a:rPr>
            <a:t>Initiate</a:t>
          </a:r>
          <a:r>
            <a:rPr lang="de-DE" dirty="0">
              <a:solidFill>
                <a:schemeClr val="tx1"/>
              </a:solidFill>
            </a:rPr>
            <a:t> Matchmaking</a:t>
          </a:r>
        </a:p>
      </dgm:t>
    </dgm:pt>
    <dgm:pt modelId="{F26E8B9D-6FFD-2442-A0F7-603A0EA70A23}" type="parTrans" cxnId="{995B2091-59D7-AF46-9271-DD18484645CE}">
      <dgm:prSet/>
      <dgm:spPr/>
      <dgm:t>
        <a:bodyPr/>
        <a:lstStyle/>
        <a:p>
          <a:endParaRPr lang="de-DE"/>
        </a:p>
      </dgm:t>
    </dgm:pt>
    <dgm:pt modelId="{99FE2DF0-E9C9-2443-878D-F9D462386966}" type="sibTrans" cxnId="{995B2091-59D7-AF46-9271-DD18484645CE}">
      <dgm:prSet/>
      <dgm:spPr/>
      <dgm:t>
        <a:bodyPr/>
        <a:lstStyle/>
        <a:p>
          <a:endParaRPr lang="de-DE"/>
        </a:p>
      </dgm:t>
    </dgm:pt>
    <dgm:pt modelId="{E6021124-33F7-BE4D-9B40-6DAC7C840272}">
      <dgm:prSet phldrT="[Text]"/>
      <dgm:spPr>
        <a:solidFill>
          <a:srgbClr val="3ED3AE"/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Review </a:t>
          </a:r>
          <a:r>
            <a:rPr lang="de-DE" dirty="0" err="1">
              <a:solidFill>
                <a:schemeClr val="tx1"/>
              </a:solidFill>
            </a:rPr>
            <a:t>Suggestions</a:t>
          </a:r>
          <a:endParaRPr lang="de-DE" dirty="0">
            <a:solidFill>
              <a:schemeClr val="tx1"/>
            </a:solidFill>
          </a:endParaRPr>
        </a:p>
      </dgm:t>
    </dgm:pt>
    <dgm:pt modelId="{51B586BE-3B4A-5D45-85D0-FBA22B6102E6}" type="parTrans" cxnId="{2E3D00CC-6FD8-8741-B0F8-0B8B1B7D52D3}">
      <dgm:prSet/>
      <dgm:spPr/>
      <dgm:t>
        <a:bodyPr/>
        <a:lstStyle/>
        <a:p>
          <a:endParaRPr lang="de-DE"/>
        </a:p>
      </dgm:t>
    </dgm:pt>
    <dgm:pt modelId="{0594782F-EC59-3D4E-9613-56985AD3D1E4}" type="sibTrans" cxnId="{2E3D00CC-6FD8-8741-B0F8-0B8B1B7D52D3}">
      <dgm:prSet/>
      <dgm:spPr/>
      <dgm:t>
        <a:bodyPr/>
        <a:lstStyle/>
        <a:p>
          <a:endParaRPr lang="de-DE"/>
        </a:p>
      </dgm:t>
    </dgm:pt>
    <dgm:pt modelId="{9D3DE927-670C-BE45-90E1-77338C11D028}">
      <dgm:prSet/>
      <dgm:spPr>
        <a:solidFill>
          <a:srgbClr val="3ED3AE"/>
        </a:solidFill>
      </dgm:spPr>
      <dgm:t>
        <a:bodyPr/>
        <a:lstStyle/>
        <a:p>
          <a:r>
            <a:rPr lang="de-DE" dirty="0">
              <a:solidFill>
                <a:schemeClr val="tx1"/>
              </a:solidFill>
            </a:rPr>
            <a:t>Trigger </a:t>
          </a:r>
          <a:r>
            <a:rPr lang="de-DE" dirty="0" err="1">
              <a:solidFill>
                <a:schemeClr val="tx1"/>
              </a:solidFill>
            </a:rPr>
            <a:t>Staffing</a:t>
          </a:r>
          <a:endParaRPr lang="de-DE" dirty="0">
            <a:solidFill>
              <a:schemeClr val="tx1"/>
            </a:solidFill>
          </a:endParaRPr>
        </a:p>
      </dgm:t>
    </dgm:pt>
    <dgm:pt modelId="{50E730F7-6B70-D34F-8A21-6EE73FC72B95}" type="parTrans" cxnId="{3629E8EB-DF30-0949-8959-DB98CD5FACC8}">
      <dgm:prSet/>
      <dgm:spPr/>
      <dgm:t>
        <a:bodyPr/>
        <a:lstStyle/>
        <a:p>
          <a:endParaRPr lang="de-DE"/>
        </a:p>
      </dgm:t>
    </dgm:pt>
    <dgm:pt modelId="{B6D13E7C-368D-B147-856F-9CEAE5E5895F}" type="sibTrans" cxnId="{3629E8EB-DF30-0949-8959-DB98CD5FACC8}">
      <dgm:prSet/>
      <dgm:spPr/>
      <dgm:t>
        <a:bodyPr/>
        <a:lstStyle/>
        <a:p>
          <a:endParaRPr lang="de-DE"/>
        </a:p>
      </dgm:t>
    </dgm:pt>
    <dgm:pt modelId="{F69BA7AF-295D-A04D-9176-E31FA3F259C9}" type="pres">
      <dgm:prSet presAssocID="{9BC2CF10-2FD4-7247-9712-503F11C31880}" presName="Name0" presStyleCnt="0">
        <dgm:presLayoutVars>
          <dgm:dir/>
          <dgm:resizeHandles val="exact"/>
        </dgm:presLayoutVars>
      </dgm:prSet>
      <dgm:spPr/>
    </dgm:pt>
    <dgm:pt modelId="{7DA27D7D-4490-404F-AB56-EC3C086A667E}" type="pres">
      <dgm:prSet presAssocID="{9BC2CF10-2FD4-7247-9712-503F11C31880}" presName="cycle" presStyleCnt="0"/>
      <dgm:spPr/>
    </dgm:pt>
    <dgm:pt modelId="{254F29B5-663B-F14A-9CEC-746C6E9FB284}" type="pres">
      <dgm:prSet presAssocID="{C0E5DD09-97B9-B844-8631-BAF4FA274E06}" presName="nodeFirstNode" presStyleLbl="node1" presStyleIdx="0" presStyleCnt="4">
        <dgm:presLayoutVars>
          <dgm:bulletEnabled val="1"/>
        </dgm:presLayoutVars>
      </dgm:prSet>
      <dgm:spPr/>
    </dgm:pt>
    <dgm:pt modelId="{3B711A40-CD8A-B445-8AEB-3D1A52C79A17}" type="pres">
      <dgm:prSet presAssocID="{48907055-FC4C-C441-B7DD-DB71C2838250}" presName="sibTransFirstNode" presStyleLbl="bgShp" presStyleIdx="0" presStyleCnt="1"/>
      <dgm:spPr/>
    </dgm:pt>
    <dgm:pt modelId="{25FA7493-F1AC-3D46-BCB6-F0275BBEDBD9}" type="pres">
      <dgm:prSet presAssocID="{31BFCB76-213F-7844-82A2-238A8FB470FC}" presName="nodeFollowingNodes" presStyleLbl="node1" presStyleIdx="1" presStyleCnt="4">
        <dgm:presLayoutVars>
          <dgm:bulletEnabled val="1"/>
        </dgm:presLayoutVars>
      </dgm:prSet>
      <dgm:spPr/>
    </dgm:pt>
    <dgm:pt modelId="{9B5B9572-9809-1A49-B704-3B0BC7FCB4DE}" type="pres">
      <dgm:prSet presAssocID="{E6021124-33F7-BE4D-9B40-6DAC7C840272}" presName="nodeFollowingNodes" presStyleLbl="node1" presStyleIdx="2" presStyleCnt="4">
        <dgm:presLayoutVars>
          <dgm:bulletEnabled val="1"/>
        </dgm:presLayoutVars>
      </dgm:prSet>
      <dgm:spPr/>
    </dgm:pt>
    <dgm:pt modelId="{049BCFE1-E58B-5C4D-8D46-D67B6D7E1593}" type="pres">
      <dgm:prSet presAssocID="{9D3DE927-670C-BE45-90E1-77338C11D028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D3A7CD0E-D85D-A04B-910D-3281C1B46085}" type="presOf" srcId="{31BFCB76-213F-7844-82A2-238A8FB470FC}" destId="{25FA7493-F1AC-3D46-BCB6-F0275BBEDBD9}" srcOrd="0" destOrd="0" presId="urn:microsoft.com/office/officeart/2005/8/layout/cycle3"/>
    <dgm:cxn modelId="{D378EC28-C2EA-724E-B851-56D0044E3FEA}" type="presOf" srcId="{C0E5DD09-97B9-B844-8631-BAF4FA274E06}" destId="{254F29B5-663B-F14A-9CEC-746C6E9FB284}" srcOrd="0" destOrd="0" presId="urn:microsoft.com/office/officeart/2005/8/layout/cycle3"/>
    <dgm:cxn modelId="{A9989E30-B91E-1047-952A-8A3A20EA8105}" srcId="{9BC2CF10-2FD4-7247-9712-503F11C31880}" destId="{C0E5DD09-97B9-B844-8631-BAF4FA274E06}" srcOrd="0" destOrd="0" parTransId="{A264CF9D-A690-E042-ACDC-09C07DF8CD04}" sibTransId="{48907055-FC4C-C441-B7DD-DB71C2838250}"/>
    <dgm:cxn modelId="{770B2334-7766-EA47-A4DF-695FD3E74DCC}" type="presOf" srcId="{E6021124-33F7-BE4D-9B40-6DAC7C840272}" destId="{9B5B9572-9809-1A49-B704-3B0BC7FCB4DE}" srcOrd="0" destOrd="0" presId="urn:microsoft.com/office/officeart/2005/8/layout/cycle3"/>
    <dgm:cxn modelId="{45175C3A-9ACE-A446-A390-3735CF57C3E8}" type="presOf" srcId="{9D3DE927-670C-BE45-90E1-77338C11D028}" destId="{049BCFE1-E58B-5C4D-8D46-D67B6D7E1593}" srcOrd="0" destOrd="0" presId="urn:microsoft.com/office/officeart/2005/8/layout/cycle3"/>
    <dgm:cxn modelId="{995B2091-59D7-AF46-9271-DD18484645CE}" srcId="{9BC2CF10-2FD4-7247-9712-503F11C31880}" destId="{31BFCB76-213F-7844-82A2-238A8FB470FC}" srcOrd="1" destOrd="0" parTransId="{F26E8B9D-6FFD-2442-A0F7-603A0EA70A23}" sibTransId="{99FE2DF0-E9C9-2443-878D-F9D462386966}"/>
    <dgm:cxn modelId="{B243EEC4-DE8E-2D45-8920-28833B02D8D3}" type="presOf" srcId="{9BC2CF10-2FD4-7247-9712-503F11C31880}" destId="{F69BA7AF-295D-A04D-9176-E31FA3F259C9}" srcOrd="0" destOrd="0" presId="urn:microsoft.com/office/officeart/2005/8/layout/cycle3"/>
    <dgm:cxn modelId="{2E3D00CC-6FD8-8741-B0F8-0B8B1B7D52D3}" srcId="{9BC2CF10-2FD4-7247-9712-503F11C31880}" destId="{E6021124-33F7-BE4D-9B40-6DAC7C840272}" srcOrd="2" destOrd="0" parTransId="{51B586BE-3B4A-5D45-85D0-FBA22B6102E6}" sibTransId="{0594782F-EC59-3D4E-9613-56985AD3D1E4}"/>
    <dgm:cxn modelId="{813AE1E7-B4C0-C441-8315-2B4C523F735C}" type="presOf" srcId="{48907055-FC4C-C441-B7DD-DB71C2838250}" destId="{3B711A40-CD8A-B445-8AEB-3D1A52C79A17}" srcOrd="0" destOrd="0" presId="urn:microsoft.com/office/officeart/2005/8/layout/cycle3"/>
    <dgm:cxn modelId="{3629E8EB-DF30-0949-8959-DB98CD5FACC8}" srcId="{9BC2CF10-2FD4-7247-9712-503F11C31880}" destId="{9D3DE927-670C-BE45-90E1-77338C11D028}" srcOrd="3" destOrd="0" parTransId="{50E730F7-6B70-D34F-8A21-6EE73FC72B95}" sibTransId="{B6D13E7C-368D-B147-856F-9CEAE5E5895F}"/>
    <dgm:cxn modelId="{7878B15B-F8F4-EF48-9E31-F8A99A128973}" type="presParOf" srcId="{F69BA7AF-295D-A04D-9176-E31FA3F259C9}" destId="{7DA27D7D-4490-404F-AB56-EC3C086A667E}" srcOrd="0" destOrd="0" presId="urn:microsoft.com/office/officeart/2005/8/layout/cycle3"/>
    <dgm:cxn modelId="{79D5DCF8-7AE1-1841-B03F-0610CC89A5F2}" type="presParOf" srcId="{7DA27D7D-4490-404F-AB56-EC3C086A667E}" destId="{254F29B5-663B-F14A-9CEC-746C6E9FB284}" srcOrd="0" destOrd="0" presId="urn:microsoft.com/office/officeart/2005/8/layout/cycle3"/>
    <dgm:cxn modelId="{A45F73E1-A3EF-1D41-BE03-8A6D6F118893}" type="presParOf" srcId="{7DA27D7D-4490-404F-AB56-EC3C086A667E}" destId="{3B711A40-CD8A-B445-8AEB-3D1A52C79A17}" srcOrd="1" destOrd="0" presId="urn:microsoft.com/office/officeart/2005/8/layout/cycle3"/>
    <dgm:cxn modelId="{5A4EC3F7-7626-8D49-ADA2-56D7314F4C16}" type="presParOf" srcId="{7DA27D7D-4490-404F-AB56-EC3C086A667E}" destId="{25FA7493-F1AC-3D46-BCB6-F0275BBEDBD9}" srcOrd="2" destOrd="0" presId="urn:microsoft.com/office/officeart/2005/8/layout/cycle3"/>
    <dgm:cxn modelId="{8C239DFC-D32F-F842-98AB-8DE653CC64B5}" type="presParOf" srcId="{7DA27D7D-4490-404F-AB56-EC3C086A667E}" destId="{9B5B9572-9809-1A49-B704-3B0BC7FCB4DE}" srcOrd="3" destOrd="0" presId="urn:microsoft.com/office/officeart/2005/8/layout/cycle3"/>
    <dgm:cxn modelId="{AD3AA893-056E-0145-BB2C-CC0425C20ECC}" type="presParOf" srcId="{7DA27D7D-4490-404F-AB56-EC3C086A667E}" destId="{049BCFE1-E58B-5C4D-8D46-D67B6D7E159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11A40-CD8A-B445-8AEB-3D1A52C79A17}">
      <dsp:nvSpPr>
        <dsp:cNvPr id="0" name=""/>
        <dsp:cNvSpPr/>
      </dsp:nvSpPr>
      <dsp:spPr>
        <a:xfrm>
          <a:off x="1230300" y="-83219"/>
          <a:ext cx="4072719" cy="4072719"/>
        </a:xfrm>
        <a:prstGeom prst="circularArrow">
          <a:avLst>
            <a:gd name="adj1" fmla="val 4668"/>
            <a:gd name="adj2" fmla="val 272909"/>
            <a:gd name="adj3" fmla="val 12969773"/>
            <a:gd name="adj4" fmla="val 17937200"/>
            <a:gd name="adj5" fmla="val 4847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4F29B5-663B-F14A-9CEC-746C6E9FB284}">
      <dsp:nvSpPr>
        <dsp:cNvPr id="0" name=""/>
        <dsp:cNvSpPr/>
      </dsp:nvSpPr>
      <dsp:spPr>
        <a:xfrm>
          <a:off x="1958720" y="1307"/>
          <a:ext cx="2615880" cy="1307940"/>
        </a:xfrm>
        <a:prstGeom prst="roundRect">
          <a:avLst/>
        </a:prstGeom>
        <a:solidFill>
          <a:srgbClr val="3ED3AE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>
              <a:solidFill>
                <a:schemeClr val="tx1"/>
              </a:solidFill>
            </a:rPr>
            <a:t>Import Project </a:t>
          </a:r>
          <a:r>
            <a:rPr lang="de-DE" sz="2900" kern="1200" dirty="0" err="1">
              <a:solidFill>
                <a:schemeClr val="tx1"/>
              </a:solidFill>
            </a:rPr>
            <a:t>Scope</a:t>
          </a:r>
          <a:endParaRPr lang="de-DE" sz="2900" kern="1200" dirty="0">
            <a:solidFill>
              <a:schemeClr val="tx1"/>
            </a:solidFill>
          </a:endParaRPr>
        </a:p>
      </dsp:txBody>
      <dsp:txXfrm>
        <a:off x="2022568" y="65155"/>
        <a:ext cx="2488184" cy="1180244"/>
      </dsp:txXfrm>
    </dsp:sp>
    <dsp:sp modelId="{25FA7493-F1AC-3D46-BCB6-F0275BBEDBD9}">
      <dsp:nvSpPr>
        <dsp:cNvPr id="0" name=""/>
        <dsp:cNvSpPr/>
      </dsp:nvSpPr>
      <dsp:spPr>
        <a:xfrm>
          <a:off x="3421097" y="1463684"/>
          <a:ext cx="2615880" cy="1307940"/>
        </a:xfrm>
        <a:prstGeom prst="roundRect">
          <a:avLst/>
        </a:prstGeom>
        <a:solidFill>
          <a:srgbClr val="3ED3AE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softEdge rad="0"/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>
              <a:solidFill>
                <a:schemeClr val="tx1"/>
              </a:solidFill>
            </a:rPr>
            <a:t>Initiate</a:t>
          </a:r>
          <a:r>
            <a:rPr lang="de-DE" sz="2900" kern="1200" dirty="0">
              <a:solidFill>
                <a:schemeClr val="tx1"/>
              </a:solidFill>
            </a:rPr>
            <a:t> Matchmaking</a:t>
          </a:r>
        </a:p>
      </dsp:txBody>
      <dsp:txXfrm>
        <a:off x="3484945" y="1527532"/>
        <a:ext cx="2488184" cy="1180244"/>
      </dsp:txXfrm>
    </dsp:sp>
    <dsp:sp modelId="{9B5B9572-9809-1A49-B704-3B0BC7FCB4DE}">
      <dsp:nvSpPr>
        <dsp:cNvPr id="0" name=""/>
        <dsp:cNvSpPr/>
      </dsp:nvSpPr>
      <dsp:spPr>
        <a:xfrm>
          <a:off x="1958720" y="2926061"/>
          <a:ext cx="2615880" cy="1307940"/>
        </a:xfrm>
        <a:prstGeom prst="roundRect">
          <a:avLst/>
        </a:prstGeom>
        <a:solidFill>
          <a:srgbClr val="3ED3AE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>
              <a:solidFill>
                <a:schemeClr val="tx1"/>
              </a:solidFill>
            </a:rPr>
            <a:t>Review </a:t>
          </a:r>
          <a:r>
            <a:rPr lang="de-DE" sz="2900" kern="1200" dirty="0" err="1">
              <a:solidFill>
                <a:schemeClr val="tx1"/>
              </a:solidFill>
            </a:rPr>
            <a:t>Suggestions</a:t>
          </a:r>
          <a:endParaRPr lang="de-DE" sz="2900" kern="1200" dirty="0">
            <a:solidFill>
              <a:schemeClr val="tx1"/>
            </a:solidFill>
          </a:endParaRPr>
        </a:p>
      </dsp:txBody>
      <dsp:txXfrm>
        <a:off x="2022568" y="2989909"/>
        <a:ext cx="2488184" cy="1180244"/>
      </dsp:txXfrm>
    </dsp:sp>
    <dsp:sp modelId="{049BCFE1-E58B-5C4D-8D46-D67B6D7E1593}">
      <dsp:nvSpPr>
        <dsp:cNvPr id="0" name=""/>
        <dsp:cNvSpPr/>
      </dsp:nvSpPr>
      <dsp:spPr>
        <a:xfrm>
          <a:off x="496343" y="1463684"/>
          <a:ext cx="2615880" cy="1307940"/>
        </a:xfrm>
        <a:prstGeom prst="roundRect">
          <a:avLst/>
        </a:prstGeom>
        <a:solidFill>
          <a:srgbClr val="3ED3AE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>
              <a:solidFill>
                <a:schemeClr val="tx1"/>
              </a:solidFill>
            </a:rPr>
            <a:t>Trigger </a:t>
          </a:r>
          <a:r>
            <a:rPr lang="de-DE" sz="2900" kern="1200" dirty="0" err="1">
              <a:solidFill>
                <a:schemeClr val="tx1"/>
              </a:solidFill>
            </a:rPr>
            <a:t>Staffing</a:t>
          </a:r>
          <a:endParaRPr lang="de-DE" sz="2900" kern="1200" dirty="0">
            <a:solidFill>
              <a:schemeClr val="tx1"/>
            </a:solidFill>
          </a:endParaRPr>
        </a:p>
      </dsp:txBody>
      <dsp:txXfrm>
        <a:off x="560191" y="1527532"/>
        <a:ext cx="2488184" cy="11802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2.png>
</file>

<file path=ppt/media/image3.pn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1793FC-3405-AC49-8648-D98B862C2F51}" type="datetimeFigureOut">
              <a:rPr lang="de-DE" smtClean="0"/>
              <a:t>24.04.25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0BB862-23B8-3941-B66C-BFC15E519E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0837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BB862-23B8-3941-B66C-BFC15E519E3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228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21 %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of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consulting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hours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are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not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billable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due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sub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optimal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resource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allocation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staff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waiting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makes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out 10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weeks</a:t>
            </a:r>
            <a:r>
              <a:rPr lang="de-DE" sz="2200" dirty="0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de-DE" sz="2200" dirty="0" err="1"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year</a:t>
            </a:r>
            <a:endParaRPr lang="de-DE" sz="220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l" defTabSz="457200" rtl="0" latinLnBrk="0">
              <a:lnSpc>
                <a:spcPct val="117999"/>
              </a:lnSpc>
            </a:pPr>
            <a:endParaRPr lang="en-DE" dirty="0"/>
          </a:p>
          <a:p>
            <a:pPr algn="l" defTabSz="457200" rtl="0" latinLnBrk="0">
              <a:lnSpc>
                <a:spcPct val="117999"/>
              </a:lnSpc>
            </a:pPr>
            <a:endParaRPr lang="en-DE" dirty="0"/>
          </a:p>
          <a:p>
            <a:pPr algn="l" defTabSz="457200" rtl="0" latinLnBrk="0">
              <a:lnSpc>
                <a:spcPct val="117999"/>
              </a:lnSpc>
            </a:pPr>
            <a:endParaRPr lang="en-DE" dirty="0"/>
          </a:p>
          <a:p>
            <a:pPr algn="l" defTabSz="457200" rtl="0" latinLnBrk="0">
              <a:lnSpc>
                <a:spcPct val="117999"/>
              </a:lnSpc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33436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BB862-23B8-3941-B66C-BFC15E519E3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7777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C33288-08C0-3245-BE66-4D095E4E5AD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5716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C33288-08C0-3245-BE66-4D095E4E5AD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464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E267B-3A46-F774-AA41-A6D13A799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8330D92-DBE3-9E78-F063-727C79B6B6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DE339D3-DDDB-739E-EBBD-B566BAC26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E0FFC5-804E-3362-2AC4-566395D2C9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BB862-23B8-3941-B66C-BFC15E519E3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645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3F0B50-412A-9D20-6FFF-378A729A0C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0950F51-04F7-EA67-9717-167673E10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B63B36-199A-F4E7-6026-27B9A8F0D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D2B0CF-78EE-369D-389A-D7D0B9A80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438186A-8D5B-E162-6282-FF1119265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2891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8B54CD-ECF5-9C50-21F7-4103F5BB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9AE8DB1-65E4-7CAC-3FAA-4A2DD65F66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D4F886-F432-AB9B-9982-4E5AEB1D1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FFBDC4-93A3-FB6B-3818-06A566D5B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072E7E-4791-2AEB-23E0-921A14BDE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882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B0A24D5-3991-3DB0-1C82-FB0BFB8CCD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3C5A3F6-D83B-7C1C-0F82-7C9D880C3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AA7DDC-BFA9-A5BA-F0E2-692087CEA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7A8AB1-61F7-AAD3-B161-7ECAEEA79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F0C891-5E8B-131C-1226-EDB2DCB5A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1937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6_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16078" y="6348512"/>
            <a:ext cx="138939" cy="139701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F7F9FF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</a:lstStyle>
          <a:p>
            <a:fld id="{86CB4B4D-7CA3-9044-876B-883B54F8677D}" type="slidenum">
              <a:rPr/>
              <a:t>‹Nr.›</a:t>
            </a:fld>
            <a:endParaRPr/>
          </a:p>
        </p:txBody>
      </p:sp>
      <p:sp>
        <p:nvSpPr>
          <p:cNvPr id="17" name="Slide"/>
          <p:cNvSpPr txBox="1"/>
          <p:nvPr/>
        </p:nvSpPr>
        <p:spPr>
          <a:xfrm>
            <a:off x="11045110" y="6348512"/>
            <a:ext cx="251672" cy="138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1800" b="0">
                <a:solidFill>
                  <a:srgbClr val="F7F9FF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</a:lstStyle>
          <a:p>
            <a:r>
              <a:rPr sz="900"/>
              <a:t>Slide</a:t>
            </a:r>
          </a:p>
        </p:txBody>
      </p:sp>
      <p:sp>
        <p:nvSpPr>
          <p:cNvPr id="18" name="Line"/>
          <p:cNvSpPr/>
          <p:nvPr/>
        </p:nvSpPr>
        <p:spPr>
          <a:xfrm flipV="1">
            <a:off x="10894886" y="6348512"/>
            <a:ext cx="1" cy="509489"/>
          </a:xfrm>
          <a:prstGeom prst="line">
            <a:avLst/>
          </a:prstGeom>
          <a:ln w="12700">
            <a:solidFill>
              <a:srgbClr val="F7F9FF">
                <a:alpha val="60000"/>
              </a:srgbClr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pic>
        <p:nvPicPr>
          <p:cNvPr id="3" name="Grafik 2" descr="Ein Bild, das Zeichnung, Uhr enthält.&#10;&#10;Automatisch generierte Beschreibung">
            <a:extLst>
              <a:ext uri="{FF2B5EF4-FFF2-40B4-BE49-F238E27FC236}">
                <a16:creationId xmlns:a16="http://schemas.microsoft.com/office/drawing/2014/main" id="{944B7519-83EC-4A97-B79F-7C30C965FF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384" y="6271027"/>
            <a:ext cx="332229" cy="33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7676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E49D1B-F34D-57FF-18BB-5B3CC75D5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73FED9-FBA0-8747-508B-29DAA65168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D6B9D6-B69E-F58D-13B5-AA4036D67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27C022-821E-44CD-90C8-5357241E6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2EF459-FDDF-FDDD-0566-0D103298A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7885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89F916-0913-C073-5407-B500CF33A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D325C22-CF9D-F70A-F7B2-17D7A3767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B811CE-F595-2DC1-5F87-4C7811110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0D0B41-9FA5-ECBB-B0B2-167349686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1B0A10-326B-FFE0-FD57-9D35F06E4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6073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AA7A73-3C84-C510-1A55-C52C95153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EF7C91-5FAA-4A4F-38DF-D7F3566AE7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834E754-0556-4EA1-0D38-2127B9EE0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74E34D3-5577-ECCF-1808-04E5DD6EF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A9A356E-DA82-F9EC-7A79-2F95F8F26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4DC57F9-8548-923D-8E6C-7E373CC71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5815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A65FA-2BE2-1C62-91BA-DB46C4B49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7197A2-CA39-142A-5F72-F72548C240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B77D567-8782-FDF5-01A7-26A9112A4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B7D9C11-6CA9-8936-7F14-5964A273B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F918DB7-6D0D-557D-4D9C-A4753301CF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8AD58F3-A632-F62C-C37C-944B058D6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0895DD-9D5A-43B2-19C7-E02BAE027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FAFD7F6-D375-E36D-33F0-BC0F0FB57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7867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752AB9-B9A2-48E1-3FDF-E12EA6477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AFC36CE-713A-0CB4-073C-E2B909A8C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8A926E-68AC-0C43-DF84-D609F4344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DA6BF0E-32D8-3DCA-9F25-247AF6A0D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4099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0271AC1-DCBE-AC86-0D6B-C378454E9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E9F87E7-3ED3-C508-120E-0623C31B6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DABDE9D-7E41-BAED-D2A1-24460E306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126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721987-5C77-7B1C-0F5F-1F9F946DF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7B3FBE-9894-1F82-4BAD-90E97E513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C24B7B2-629C-6301-C18A-6FE79DD09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B2E0C0-BD4C-77FE-CD1C-33806D7D6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55E433B-A108-BD27-B3CB-4BA14C3AB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0C7475-17B6-F00E-BD64-280EF95B2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6061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94E325-316E-3359-10AF-5C4C001B5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865D380-C30B-F349-290D-85E406B69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BA9B8D2-ECAA-A6D8-EBB2-2698141BA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0AD64E8-88FD-EF92-1581-0A41C2FD9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2CC464-8A09-251D-F0AC-B7FE69332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ADE4579-4F56-9D93-C1E9-E662DA94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1444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98E7124-3B10-1CAF-E678-8F0434891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6AE436-BBAB-26F6-1E5C-5B514DF7C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05DFEB-4712-F817-CFBB-BA25756A48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1F8308-DE97-B9AF-10F7-34DBA757F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ChaosConsultingClub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766FDD-B912-2279-EE7A-7E80737CC4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B311A3-BE36-6442-8EB8-61DED82758E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6667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81BD44-F13E-C813-8441-A39D399E6D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4717" y="-171837"/>
            <a:ext cx="11260182" cy="2387600"/>
          </a:xfrm>
        </p:spPr>
        <p:txBody>
          <a:bodyPr>
            <a:normAutofit/>
          </a:bodyPr>
          <a:lstStyle/>
          <a:p>
            <a:r>
              <a:rPr lang="de-DE" sz="8000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Matchwise</a:t>
            </a:r>
            <a:endParaRPr lang="de-DE" sz="8000" b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Lato" panose="020F050202020403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135496E-5200-1051-0B2E-9766911C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30848"/>
            <a:ext cx="9144000" cy="844322"/>
          </a:xfrm>
        </p:spPr>
        <p:txBody>
          <a:bodyPr>
            <a:normAutofit/>
          </a:bodyPr>
          <a:lstStyle/>
          <a:p>
            <a:r>
              <a:rPr lang="de-DE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Matches </a:t>
            </a:r>
            <a:r>
              <a:rPr lang="de-DE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made</a:t>
            </a:r>
            <a:r>
              <a:rPr lang="de-DE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Heaven</a:t>
            </a:r>
            <a:br>
              <a:rPr lang="de-DE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de-DE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	</a:t>
            </a:r>
            <a:r>
              <a:rPr lang="de-DE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powered</a:t>
            </a:r>
            <a:r>
              <a:rPr lang="de-DE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by</a:t>
            </a:r>
            <a:r>
              <a:rPr lang="de-DE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GenAI</a:t>
            </a:r>
            <a:endParaRPr lang="de-DE" dirty="0">
              <a:solidFill>
                <a:srgbClr val="3ED3AE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5" name="Grafik 4" descr="Ein Bild, das Schrift, Grafiken, Symbol, Logo enthält.&#10;&#10;Automatisch generierte Beschreibung">
            <a:extLst>
              <a:ext uri="{FF2B5EF4-FFF2-40B4-BE49-F238E27FC236}">
                <a16:creationId xmlns:a16="http://schemas.microsoft.com/office/drawing/2014/main" id="{8FDE4F38-2FB4-6517-4CD1-A49281086B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458" b="32823"/>
          <a:stretch/>
        </p:blipFill>
        <p:spPr>
          <a:xfrm>
            <a:off x="2738782" y="2579505"/>
            <a:ext cx="6502400" cy="2387601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199DB9-2646-44E8-95D2-9F843663D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1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E35C34E-529E-901C-438F-38C7583DC1D1}"/>
              </a:ext>
            </a:extLst>
          </p:cNvPr>
          <p:cNvSpPr txBox="1"/>
          <p:nvPr/>
        </p:nvSpPr>
        <p:spPr>
          <a:xfrm>
            <a:off x="-1224366" y="66642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DB1E4D1-61B4-F8E8-0063-7FB6E3E6B0A4}"/>
              </a:ext>
            </a:extLst>
          </p:cNvPr>
          <p:cNvSpPr txBox="1"/>
          <p:nvPr/>
        </p:nvSpPr>
        <p:spPr>
          <a:xfrm>
            <a:off x="-5835112" y="-1427993"/>
            <a:ext cx="67107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Matches </a:t>
            </a:r>
            <a:r>
              <a:rPr lang="de-DE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made</a:t>
            </a:r>
            <a:r>
              <a:rPr lang="de-DE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 in Heaven</a:t>
            </a:r>
            <a:br>
              <a:rPr lang="de-DE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</a:br>
            <a:r>
              <a:rPr lang="de-DE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	</a:t>
            </a:r>
            <a:r>
              <a:rPr lang="de-DE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powered</a:t>
            </a:r>
            <a:r>
              <a:rPr lang="de-DE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 </a:t>
            </a:r>
            <a:r>
              <a:rPr lang="de-DE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by</a:t>
            </a:r>
            <a:r>
              <a:rPr lang="de-DE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 </a:t>
            </a:r>
            <a:r>
              <a:rPr lang="de-DE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GenAI</a:t>
            </a:r>
            <a:endParaRPr lang="de-DE" dirty="0">
              <a:solidFill>
                <a:srgbClr val="3ED3AE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7AB822D-C1A4-5294-F3FC-230B5FA315E4}"/>
              </a:ext>
            </a:extLst>
          </p:cNvPr>
          <p:cNvSpPr txBox="1"/>
          <p:nvPr/>
        </p:nvSpPr>
        <p:spPr>
          <a:xfrm>
            <a:off x="-1367725" y="2519788"/>
            <a:ext cx="90432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Lato" panose="020F0502020204030203" pitchFamily="34" charset="0"/>
              </a:rPr>
              <a:t>Matchwise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499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6D9BC"/>
            </a:gs>
            <a:gs pos="30000">
              <a:schemeClr val="tx1"/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>
            <a:extLst>
              <a:ext uri="{FF2B5EF4-FFF2-40B4-BE49-F238E27FC236}">
                <a16:creationId xmlns:a16="http://schemas.microsoft.com/office/drawing/2014/main" id="{4014F98C-1B60-4BF1-B1E6-2D4D91543789}"/>
              </a:ext>
            </a:extLst>
          </p:cNvPr>
          <p:cNvSpPr/>
          <p:nvPr/>
        </p:nvSpPr>
        <p:spPr>
          <a:xfrm>
            <a:off x="0" y="827657"/>
            <a:ext cx="12331484" cy="4317780"/>
          </a:xfrm>
          <a:prstGeom prst="rect">
            <a:avLst/>
          </a:prstGeom>
        </p:spPr>
        <p:txBody>
          <a:bodyPr wrap="square" lIns="45720" tIns="22860" rIns="45720" bIns="22860" anchor="t">
            <a:spAutoFit/>
          </a:bodyPr>
          <a:lstStyle/>
          <a:p>
            <a:pPr algn="ctr">
              <a:lnSpc>
                <a:spcPct val="120000"/>
              </a:lnSpc>
              <a:defRPr sz="7000" b="0">
                <a:solidFill>
                  <a:srgbClr val="F7F9FF"/>
                </a:solidFill>
                <a:latin typeface="Lato Black"/>
                <a:ea typeface="Lato Black"/>
                <a:cs typeface="Lato Black"/>
                <a:sym typeface="Lato Black"/>
              </a:defRPr>
            </a:pPr>
            <a:r>
              <a:rPr lang="de-DE" sz="24500" b="1" i="1" dirty="0">
                <a:solidFill>
                  <a:srgbClr val="EDEBEC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egoe UI"/>
              </a:rPr>
              <a:t>21%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570231E-F05E-F8D8-4A18-79A211AF2706}"/>
              </a:ext>
            </a:extLst>
          </p:cNvPr>
          <p:cNvSpPr/>
          <p:nvPr/>
        </p:nvSpPr>
        <p:spPr>
          <a:xfrm>
            <a:off x="10205193" y="5839097"/>
            <a:ext cx="1436914" cy="9274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D47FDC0-F62A-F84E-F425-9290D01DC1A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2</a:t>
            </a:fld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C9D6C62-80E4-6839-E0F5-66176A2640A9}"/>
              </a:ext>
            </a:extLst>
          </p:cNvPr>
          <p:cNvSpPr/>
          <p:nvPr/>
        </p:nvSpPr>
        <p:spPr>
          <a:xfrm>
            <a:off x="0" y="4308006"/>
            <a:ext cx="12192000" cy="662781"/>
          </a:xfrm>
          <a:prstGeom prst="rect">
            <a:avLst/>
          </a:prstGeom>
          <a:blipFill dpi="0" rotWithShape="1">
            <a:blip r:embed="rId3">
              <a:alphaModFix amt="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Out </a:t>
            </a:r>
            <a:r>
              <a:rPr lang="de-DE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of</a:t>
            </a:r>
            <a:r>
              <a:rPr lang="de-DE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48 </a:t>
            </a:r>
            <a:r>
              <a:rPr lang="de-DE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workings</a:t>
            </a:r>
            <a:r>
              <a:rPr lang="de-DE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weeks</a:t>
            </a:r>
            <a:r>
              <a:rPr lang="de-DE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 10 </a:t>
            </a:r>
            <a:r>
              <a:rPr lang="de-DE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are</a:t>
            </a:r>
            <a:r>
              <a:rPr lang="de-DE" sz="24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4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unused</a:t>
            </a:r>
            <a:endParaRPr lang="de-DE" sz="2400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37597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B3E344-8C86-3D38-E21B-C78DC05B1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E087A7-8D8E-BFB6-29C4-3F2ED536D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500" b="1" dirty="0">
                <a:solidFill>
                  <a:schemeClr val="bg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Today’s Matchmaking Process is Broken</a:t>
            </a:r>
            <a:endParaRPr lang="de-DE" sz="4500" b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331B2F7-5AB7-1499-CDAA-1A35F40F6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" y="6447790"/>
            <a:ext cx="4114800" cy="365125"/>
          </a:xfrm>
        </p:spPr>
        <p:txBody>
          <a:bodyPr/>
          <a:lstStyle/>
          <a:p>
            <a:r>
              <a:rPr lang="de-DE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ChaosConsultingClub</a:t>
            </a:r>
            <a:endParaRPr lang="de-DE" sz="15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48B299-586D-03D0-D64E-550DF9F15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3</a:t>
            </a:fld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E73B127-BDD0-0F25-2BCA-A5ED8A6F13E9}"/>
              </a:ext>
            </a:extLst>
          </p:cNvPr>
          <p:cNvSpPr/>
          <p:nvPr/>
        </p:nvSpPr>
        <p:spPr>
          <a:xfrm>
            <a:off x="373380" y="2837657"/>
            <a:ext cx="3398520" cy="1325562"/>
          </a:xfrm>
          <a:prstGeom prst="rect">
            <a:avLst/>
          </a:prstGeom>
          <a:solidFill>
            <a:srgbClr val="3ED3A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Availability</a:t>
            </a:r>
            <a:r>
              <a:rPr lang="de-DE" sz="24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400" b="1" dirty="0" err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isn‘t</a:t>
            </a:r>
            <a:r>
              <a:rPr lang="de-DE" sz="24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400" b="1" dirty="0" err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compatability</a:t>
            </a:r>
            <a:endParaRPr lang="de-DE" sz="2400" b="1" dirty="0">
              <a:solidFill>
                <a:schemeClr val="tx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496E972-F6E0-25EE-F59E-98EF0ACD86CA}"/>
              </a:ext>
            </a:extLst>
          </p:cNvPr>
          <p:cNvSpPr txBox="1"/>
          <p:nvPr/>
        </p:nvSpPr>
        <p:spPr>
          <a:xfrm>
            <a:off x="-2879210" y="6800995"/>
            <a:ext cx="26822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Money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9DA110A-3C1C-0C7F-1D39-0313BE5CA1B0}"/>
              </a:ext>
            </a:extLst>
          </p:cNvPr>
          <p:cNvSpPr txBox="1"/>
          <p:nvPr/>
        </p:nvSpPr>
        <p:spPr>
          <a:xfrm>
            <a:off x="4496087" y="8668665"/>
            <a:ext cx="279738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800" dirty="0">
                <a:solidFill>
                  <a:schemeClr val="bg1"/>
                </a:solidFill>
              </a:rPr>
              <a:t>Who’s </a:t>
            </a:r>
            <a:r>
              <a:rPr lang="de-DE" sz="2800" dirty="0" err="1">
                <a:solidFill>
                  <a:schemeClr val="bg1"/>
                </a:solidFill>
              </a:rPr>
              <a:t>available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800" dirty="0" err="1">
                <a:solidFill>
                  <a:schemeClr val="bg1"/>
                </a:solidFill>
              </a:rPr>
              <a:t>beats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800" dirty="0" err="1">
                <a:solidFill>
                  <a:schemeClr val="bg1"/>
                </a:solidFill>
              </a:rPr>
              <a:t>who’s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qualified</a:t>
            </a:r>
            <a:endParaRPr kumimoji="0" lang="de-DE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26C5D87-5A52-A499-6D0B-737BAF8C5C49}"/>
              </a:ext>
            </a:extLst>
          </p:cNvPr>
          <p:cNvSpPr txBox="1"/>
          <p:nvPr/>
        </p:nvSpPr>
        <p:spPr>
          <a:xfrm>
            <a:off x="9249703" y="8168333"/>
            <a:ext cx="268224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Rigid </a:t>
            </a:r>
            <a:r>
              <a:rPr lang="de-DE" sz="28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rules</a:t>
            </a:r>
            <a:r>
              <a:rPr lang="de-DE" sz="28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block </a:t>
            </a:r>
            <a:r>
              <a:rPr lang="de-DE" sz="28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dynamics</a:t>
            </a:r>
            <a:endParaRPr lang="de-DE" sz="28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9DF4CD6-FBB8-656A-E5D2-A578FC57EE9A}"/>
              </a:ext>
            </a:extLst>
          </p:cNvPr>
          <p:cNvSpPr/>
          <p:nvPr/>
        </p:nvSpPr>
        <p:spPr>
          <a:xfrm>
            <a:off x="8485648" y="2837657"/>
            <a:ext cx="3398520" cy="1325562"/>
          </a:xfrm>
          <a:prstGeom prst="rect">
            <a:avLst/>
          </a:prstGeom>
          <a:solidFill>
            <a:srgbClr val="3ED3A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Idle Talent.</a:t>
            </a:r>
          </a:p>
          <a:p>
            <a:pPr algn="ctr"/>
            <a:r>
              <a:rPr lang="de-DE" sz="2400" b="1" dirty="0" err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Delayed</a:t>
            </a:r>
            <a:r>
              <a:rPr lang="de-DE" sz="24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Projects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81D9EE6-1559-1837-F067-5F00C47AED58}"/>
              </a:ext>
            </a:extLst>
          </p:cNvPr>
          <p:cNvSpPr/>
          <p:nvPr/>
        </p:nvSpPr>
        <p:spPr>
          <a:xfrm>
            <a:off x="4429514" y="2837657"/>
            <a:ext cx="3398520" cy="1325562"/>
          </a:xfrm>
          <a:prstGeom prst="rect">
            <a:avLst/>
          </a:prstGeom>
          <a:solidFill>
            <a:srgbClr val="3ED3A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 err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Staffing</a:t>
            </a:r>
            <a:r>
              <a:rPr lang="de-DE" sz="24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400" b="1" dirty="0" err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feels</a:t>
            </a:r>
            <a:r>
              <a:rPr lang="de-DE" sz="24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like a </a:t>
            </a:r>
            <a:r>
              <a:rPr lang="de-DE" sz="2400" b="1" dirty="0" err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Scavenger</a:t>
            </a:r>
            <a:r>
              <a:rPr lang="de-DE" sz="2400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2400" b="1" dirty="0" err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Hunt</a:t>
            </a:r>
            <a:endParaRPr lang="de-DE" sz="2400" b="1" dirty="0">
              <a:solidFill>
                <a:schemeClr val="tx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Sortieren 17">
            <a:extLst>
              <a:ext uri="{FF2B5EF4-FFF2-40B4-BE49-F238E27FC236}">
                <a16:creationId xmlns:a16="http://schemas.microsoft.com/office/drawing/2014/main" id="{2FAD1A91-68E3-408A-ADCF-E672F6AC4F2A}"/>
              </a:ext>
            </a:extLst>
          </p:cNvPr>
          <p:cNvSpPr/>
          <p:nvPr/>
        </p:nvSpPr>
        <p:spPr>
          <a:xfrm>
            <a:off x="6297283" y="-1362974"/>
            <a:ext cx="457200" cy="914400"/>
          </a:xfrm>
          <a:prstGeom prst="flowChartCol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18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Diagramm 12">
            <a:extLst>
              <a:ext uri="{FF2B5EF4-FFF2-40B4-BE49-F238E27FC236}">
                <a16:creationId xmlns:a16="http://schemas.microsoft.com/office/drawing/2014/main" id="{F35C69FD-1570-7D3F-0CD5-E269045DAC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8763220"/>
              </p:ext>
            </p:extLst>
          </p:nvPr>
        </p:nvGraphicFramePr>
        <p:xfrm>
          <a:off x="2829338" y="1819130"/>
          <a:ext cx="6533321" cy="42353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800780E8-2F35-D022-9068-61A3D001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131" y="343997"/>
            <a:ext cx="10959737" cy="1325563"/>
          </a:xfrm>
        </p:spPr>
        <p:txBody>
          <a:bodyPr>
            <a:noAutofit/>
          </a:bodyPr>
          <a:lstStyle/>
          <a:p>
            <a:pPr algn="ctr"/>
            <a:r>
              <a:rPr lang="en-US" sz="4500" b="1" dirty="0">
                <a:solidFill>
                  <a:schemeClr val="bg1"/>
                </a:solidFill>
                <a:latin typeface="Aptos Display" panose="020B0004020202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F</a:t>
            </a:r>
            <a:r>
              <a:rPr lang="en-US" sz="4500" b="1" dirty="0">
                <a:solidFill>
                  <a:schemeClr val="bg1"/>
                </a:solidFill>
                <a:effectLst/>
                <a:latin typeface="Aptos Display" panose="020B0004020202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ind best fitting Profiles in Seconds</a:t>
            </a:r>
            <a:endParaRPr lang="de-DE" sz="4500" b="1" dirty="0">
              <a:solidFill>
                <a:schemeClr val="bg1"/>
              </a:solidFill>
              <a:latin typeface="Aptos Display" panose="020B0004020202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5" name="Inhaltsplatzhalter 14">
            <a:extLst>
              <a:ext uri="{FF2B5EF4-FFF2-40B4-BE49-F238E27FC236}">
                <a16:creationId xmlns:a16="http://schemas.microsoft.com/office/drawing/2014/main" id="{C6FDE36F-7270-9888-1196-AA1CC106DE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4115481" y="7461250"/>
            <a:ext cx="3961039" cy="2479675"/>
          </a:xfr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CE5B4D4-CF04-C152-D33E-F2020177F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74904"/>
            <a:ext cx="4114800" cy="365125"/>
          </a:xfrm>
        </p:spPr>
        <p:txBody>
          <a:bodyPr/>
          <a:lstStyle/>
          <a:p>
            <a:r>
              <a:rPr lang="de-DE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ChaosConsultingClub</a:t>
            </a:r>
            <a:endParaRPr lang="de-DE" sz="15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C37659-8FC9-C126-CE4F-514B4C701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4</a:t>
            </a:fld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E6EAE88-2F8F-9DC9-1A8F-8142D6453CFC}"/>
              </a:ext>
            </a:extLst>
          </p:cNvPr>
          <p:cNvSpPr/>
          <p:nvPr/>
        </p:nvSpPr>
        <p:spPr>
          <a:xfrm>
            <a:off x="-370795" y="-1090123"/>
            <a:ext cx="2682240" cy="694943"/>
          </a:xfrm>
          <a:prstGeom prst="rect">
            <a:avLst/>
          </a:prstGeom>
          <a:solidFill>
            <a:srgbClr val="3ED3A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 b="1" dirty="0">
              <a:solidFill>
                <a:srgbClr val="17847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3052F52-C009-566F-26C2-385974509DEB}"/>
              </a:ext>
            </a:extLst>
          </p:cNvPr>
          <p:cNvSpPr/>
          <p:nvPr/>
        </p:nvSpPr>
        <p:spPr>
          <a:xfrm>
            <a:off x="8641080" y="-1437595"/>
            <a:ext cx="2682240" cy="694943"/>
          </a:xfrm>
          <a:prstGeom prst="rect">
            <a:avLst/>
          </a:prstGeom>
          <a:solidFill>
            <a:srgbClr val="3ED3A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17847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AI </a:t>
            </a:r>
            <a:r>
              <a:rPr lang="de-DE" sz="2400" b="1" dirty="0" err="1">
                <a:solidFill>
                  <a:srgbClr val="17847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Powered</a:t>
            </a:r>
            <a:r>
              <a:rPr lang="de-DE" sz="2400" b="1" dirty="0">
                <a:solidFill>
                  <a:srgbClr val="17847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MM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26C29A2-D6B0-6EE7-6F71-A7959BC90BF0}"/>
              </a:ext>
            </a:extLst>
          </p:cNvPr>
          <p:cNvSpPr/>
          <p:nvPr/>
        </p:nvSpPr>
        <p:spPr>
          <a:xfrm>
            <a:off x="9164143" y="7460652"/>
            <a:ext cx="2682240" cy="694943"/>
          </a:xfrm>
          <a:prstGeom prst="rect">
            <a:avLst/>
          </a:prstGeom>
          <a:solidFill>
            <a:srgbClr val="3ED3A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17847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1-Click Deploy</a:t>
            </a:r>
          </a:p>
        </p:txBody>
      </p:sp>
    </p:spTree>
    <p:extLst>
      <p:ext uri="{BB962C8B-B14F-4D97-AF65-F5344CB8AC3E}">
        <p14:creationId xmlns:p14="http://schemas.microsoft.com/office/powerpoint/2010/main" val="1829542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B99CE4-B4B6-C0F4-52DC-B10BB8A87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WhatsApp Video 2025-04-24 at 11.32.21.mp4">
            <a:hlinkClick r:id="" action="ppaction://media"/>
            <a:extLst>
              <a:ext uri="{FF2B5EF4-FFF2-40B4-BE49-F238E27FC236}">
                <a16:creationId xmlns:a16="http://schemas.microsoft.com/office/drawing/2014/main" id="{2EAA7DCE-5CD7-DFA8-70EB-AB2AA6921F6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6525"/>
            <a:ext cx="12192000" cy="6857845"/>
          </a:xfr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805BCB8-4D6A-E8B3-B615-28140CD31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ChaosConsultingClub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45A471-6D83-7B75-A0A7-BC9E4D318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2996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CB980F-45C5-A9F7-C957-0598F2B410D7}"/>
              </a:ext>
            </a:extLst>
          </p:cNvPr>
          <p:cNvSpPr>
            <a:spLocks noChangeAspect="1"/>
          </p:cNvSpPr>
          <p:nvPr/>
        </p:nvSpPr>
        <p:spPr>
          <a:xfrm>
            <a:off x="838200" y="2082876"/>
            <a:ext cx="3141644" cy="3125228"/>
          </a:xfrm>
          <a:prstGeom prst="ellipse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USD 319 Billion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9C217FD-8BC1-9319-BDA9-B61C1E780D77}"/>
              </a:ext>
            </a:extLst>
          </p:cNvPr>
          <p:cNvSpPr>
            <a:spLocks noChangeAspect="1"/>
          </p:cNvSpPr>
          <p:nvPr/>
        </p:nvSpPr>
        <p:spPr>
          <a:xfrm>
            <a:off x="4723146" y="2629594"/>
            <a:ext cx="2592054" cy="2578509"/>
          </a:xfrm>
          <a:prstGeom prst="ellipse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/>
              <a:t>USD 107 Billion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5711F04-CFA4-2CBD-B2FC-03BBA00BE714}"/>
              </a:ext>
            </a:extLst>
          </p:cNvPr>
          <p:cNvSpPr>
            <a:spLocks noChangeAspect="1"/>
          </p:cNvSpPr>
          <p:nvPr/>
        </p:nvSpPr>
        <p:spPr>
          <a:xfrm>
            <a:off x="8223043" y="3074357"/>
            <a:ext cx="2186719" cy="2133746"/>
          </a:xfrm>
          <a:prstGeom prst="ellipse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USD 11.52 Billion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31D867B3-4CB6-C246-9F8A-7A6DB9F78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Market Size | A 10 Billion Dollar </a:t>
            </a:r>
            <a:r>
              <a:rPr lang="de-DE" b="1" dirty="0" err="1">
                <a:solidFill>
                  <a:schemeClr val="bg1"/>
                </a:solidFill>
              </a:rPr>
              <a:t>Opportunity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EBFB3B-8811-AA7E-C6BF-7966072C3ACB}"/>
              </a:ext>
            </a:extLst>
          </p:cNvPr>
          <p:cNvSpPr txBox="1"/>
          <p:nvPr/>
        </p:nvSpPr>
        <p:spPr>
          <a:xfrm>
            <a:off x="838200" y="5415626"/>
            <a:ext cx="31416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chemeClr val="bg1"/>
                </a:solidFill>
              </a:rPr>
              <a:t>Consulting Branche </a:t>
            </a:r>
            <a:r>
              <a:rPr lang="de-DE" sz="2400" dirty="0">
                <a:solidFill>
                  <a:schemeClr val="bg1"/>
                </a:solidFill>
              </a:rPr>
              <a:t>(Worldwide)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2065CA7-62E0-63C0-7386-C8970908709D}"/>
              </a:ext>
            </a:extLst>
          </p:cNvPr>
          <p:cNvSpPr txBox="1"/>
          <p:nvPr/>
        </p:nvSpPr>
        <p:spPr>
          <a:xfrm>
            <a:off x="4525178" y="5415625"/>
            <a:ext cx="31416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chemeClr val="bg1"/>
                </a:solidFill>
              </a:rPr>
              <a:t>Consulting Market </a:t>
            </a:r>
            <a:r>
              <a:rPr lang="de-DE" sz="2400" dirty="0">
                <a:solidFill>
                  <a:schemeClr val="bg1"/>
                </a:solidFill>
              </a:rPr>
              <a:t>(EU)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8DD9C79-603D-FFF6-21A0-17CF303C3BF2}"/>
              </a:ext>
            </a:extLst>
          </p:cNvPr>
          <p:cNvSpPr txBox="1"/>
          <p:nvPr/>
        </p:nvSpPr>
        <p:spPr>
          <a:xfrm>
            <a:off x="7612614" y="5415625"/>
            <a:ext cx="34075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chemeClr val="bg1"/>
                </a:solidFill>
              </a:rPr>
              <a:t>Target Market </a:t>
            </a:r>
          </a:p>
          <a:p>
            <a:pPr algn="ctr"/>
            <a:r>
              <a:rPr lang="de-DE" sz="2400" dirty="0">
                <a:solidFill>
                  <a:schemeClr val="bg1"/>
                </a:solidFill>
              </a:rPr>
              <a:t>(EU)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765E8B-ECFF-B996-3BE4-5EC953B33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28" y="6466078"/>
            <a:ext cx="4114800" cy="365125"/>
          </a:xfrm>
        </p:spPr>
        <p:txBody>
          <a:bodyPr/>
          <a:lstStyle/>
          <a:p>
            <a:r>
              <a:rPr lang="de-DE" sz="1500" dirty="0" err="1"/>
              <a:t>ChaosConsultingClub</a:t>
            </a:r>
            <a:endParaRPr lang="de-DE" sz="150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00A951-74AE-0B7C-9566-B471768BA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6</a:t>
            </a:fld>
            <a:endParaRPr lang="de-DE"/>
          </a:p>
        </p:txBody>
      </p:sp>
      <p:sp>
        <p:nvSpPr>
          <p:cNvPr id="13" name="Pfeil nach rechts 12">
            <a:extLst>
              <a:ext uri="{FF2B5EF4-FFF2-40B4-BE49-F238E27FC236}">
                <a16:creationId xmlns:a16="http://schemas.microsoft.com/office/drawing/2014/main" id="{E16137B8-060D-ACD0-2FF8-317655FAAA75}"/>
              </a:ext>
            </a:extLst>
          </p:cNvPr>
          <p:cNvSpPr/>
          <p:nvPr/>
        </p:nvSpPr>
        <p:spPr>
          <a:xfrm>
            <a:off x="3852685" y="3192816"/>
            <a:ext cx="946469" cy="997311"/>
          </a:xfrm>
          <a:prstGeom prst="rightArrow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DE7319EF-9EDD-14CB-17AE-6CC8AEE1FB32}"/>
              </a:ext>
            </a:extLst>
          </p:cNvPr>
          <p:cNvSpPr/>
          <p:nvPr/>
        </p:nvSpPr>
        <p:spPr>
          <a:xfrm>
            <a:off x="7282125" y="3645490"/>
            <a:ext cx="959601" cy="671184"/>
          </a:xfrm>
          <a:prstGeom prst="rightArrow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5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109EA478-CA35-463C-154A-90DD01CEBAB1}"/>
              </a:ext>
            </a:extLst>
          </p:cNvPr>
          <p:cNvSpPr/>
          <p:nvPr/>
        </p:nvSpPr>
        <p:spPr>
          <a:xfrm>
            <a:off x="-1380" y="3698543"/>
            <a:ext cx="12192000" cy="3163527"/>
          </a:xfrm>
          <a:prstGeom prst="rect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ED99C71-28BC-26FF-F825-F3C196945DB1}"/>
              </a:ext>
            </a:extLst>
          </p:cNvPr>
          <p:cNvSpPr txBox="1"/>
          <p:nvPr/>
        </p:nvSpPr>
        <p:spPr>
          <a:xfrm>
            <a:off x="9105901" y="1823124"/>
            <a:ext cx="25462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Enterprise</a:t>
            </a: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Custom</a:t>
            </a:r>
          </a:p>
          <a:p>
            <a:pPr algn="ctr"/>
            <a:endParaRPr lang="de-DE" sz="2400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≥ 500 </a:t>
            </a:r>
            <a:r>
              <a:rPr lang="de-DE" sz="2400" dirty="0" err="1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consultants</a:t>
            </a:r>
            <a:endParaRPr lang="de-DE" sz="2400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44F643DD-2AD7-C0BD-829F-E211CEB1E067}"/>
              </a:ext>
            </a:extLst>
          </p:cNvPr>
          <p:cNvSpPr/>
          <p:nvPr/>
        </p:nvSpPr>
        <p:spPr>
          <a:xfrm>
            <a:off x="8888339" y="3007512"/>
            <a:ext cx="3151162" cy="3163526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7EC39EC-8098-01EF-2426-AB1C5C9E072D}"/>
              </a:ext>
            </a:extLst>
          </p:cNvPr>
          <p:cNvSpPr txBox="1"/>
          <p:nvPr/>
        </p:nvSpPr>
        <p:spPr>
          <a:xfrm>
            <a:off x="4679880" y="1862151"/>
            <a:ext cx="28141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Business</a:t>
            </a: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35€ / </a:t>
            </a:r>
            <a:r>
              <a:rPr lang="de-DE" sz="2400" dirty="0" err="1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user</a:t>
            </a:r>
            <a:r>
              <a:rPr lang="de-DE" sz="24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/</a:t>
            </a:r>
          </a:p>
          <a:p>
            <a:pPr algn="ctr"/>
            <a:r>
              <a:rPr lang="de-DE" sz="2400" dirty="0" err="1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month</a:t>
            </a:r>
            <a:endParaRPr lang="de-DE" sz="2400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endParaRPr lang="de-DE" sz="2400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50-500 </a:t>
            </a:r>
          </a:p>
          <a:p>
            <a:pPr algn="ctr"/>
            <a:r>
              <a:rPr lang="de-DE" sz="2400" dirty="0" err="1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consultants</a:t>
            </a:r>
            <a:endParaRPr lang="de-DE" sz="2400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335594BC-5EF1-1E56-85A8-8D4E31FB2737}"/>
              </a:ext>
            </a:extLst>
          </p:cNvPr>
          <p:cNvSpPr txBox="1"/>
          <p:nvPr/>
        </p:nvSpPr>
        <p:spPr>
          <a:xfrm>
            <a:off x="804202" y="1908383"/>
            <a:ext cx="25462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Entry</a:t>
            </a: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20€ / </a:t>
            </a:r>
            <a:r>
              <a:rPr lang="de-DE" sz="2400" dirty="0" err="1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user</a:t>
            </a:r>
            <a:r>
              <a:rPr lang="de-DE" sz="24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/</a:t>
            </a:r>
          </a:p>
          <a:p>
            <a:pPr algn="ctr"/>
            <a:r>
              <a:rPr lang="de-DE" sz="2400" dirty="0" err="1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month</a:t>
            </a:r>
            <a:endParaRPr lang="de-DE" sz="2400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endParaRPr lang="de-DE" sz="2400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≤ 50 </a:t>
            </a:r>
            <a:r>
              <a:rPr lang="de-DE" sz="2400" dirty="0" err="1"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consultants</a:t>
            </a:r>
            <a:endParaRPr lang="de-DE" sz="2400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9F8CC021-1951-B800-F7F5-0784876731FD}"/>
              </a:ext>
            </a:extLst>
          </p:cNvPr>
          <p:cNvSpPr/>
          <p:nvPr/>
        </p:nvSpPr>
        <p:spPr>
          <a:xfrm>
            <a:off x="478935" y="3245598"/>
            <a:ext cx="3151162" cy="3006385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0DAD4B6-A5D4-F609-EA50-8DA963FDA917}"/>
              </a:ext>
            </a:extLst>
          </p:cNvPr>
          <p:cNvSpPr txBox="1"/>
          <p:nvPr/>
        </p:nvSpPr>
        <p:spPr>
          <a:xfrm>
            <a:off x="4544132" y="616046"/>
            <a:ext cx="34380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b="1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Pricing Model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0A515A4-65B8-27E9-D8F6-6B6307F3EB42}"/>
              </a:ext>
            </a:extLst>
          </p:cNvPr>
          <p:cNvSpPr txBox="1"/>
          <p:nvPr/>
        </p:nvSpPr>
        <p:spPr>
          <a:xfrm>
            <a:off x="804834" y="1904929"/>
            <a:ext cx="254625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Entry</a:t>
            </a: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25€ / </a:t>
            </a:r>
            <a:r>
              <a:rPr lang="de-DE" sz="2400" dirty="0" err="1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user</a:t>
            </a:r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/</a:t>
            </a:r>
          </a:p>
          <a:p>
            <a:pPr algn="ctr"/>
            <a:r>
              <a:rPr lang="de-DE" sz="2400" dirty="0" err="1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month</a:t>
            </a:r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≤ 50 </a:t>
            </a:r>
          </a:p>
          <a:p>
            <a:pPr algn="ctr"/>
            <a:r>
              <a:rPr lang="de-DE" sz="2400" dirty="0" err="1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consultants</a:t>
            </a:r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2" name="Grafik 11" descr="Mann mit einfarbiger Füllung">
            <a:extLst>
              <a:ext uri="{FF2B5EF4-FFF2-40B4-BE49-F238E27FC236}">
                <a16:creationId xmlns:a16="http://schemas.microsoft.com/office/drawing/2014/main" id="{253A878D-F6C3-FBE8-7743-87AD900979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96684" y="2589538"/>
            <a:ext cx="914400" cy="914400"/>
          </a:xfrm>
          <a:prstGeom prst="rect">
            <a:avLst/>
          </a:prstGeom>
        </p:spPr>
      </p:pic>
      <p:sp>
        <p:nvSpPr>
          <p:cNvPr id="27" name="Textfeld 26">
            <a:extLst>
              <a:ext uri="{FF2B5EF4-FFF2-40B4-BE49-F238E27FC236}">
                <a16:creationId xmlns:a16="http://schemas.microsoft.com/office/drawing/2014/main" id="{C3707BF0-9A1D-9835-74D5-7F7F79738A24}"/>
              </a:ext>
            </a:extLst>
          </p:cNvPr>
          <p:cNvSpPr txBox="1"/>
          <p:nvPr/>
        </p:nvSpPr>
        <p:spPr>
          <a:xfrm>
            <a:off x="9105901" y="1823124"/>
            <a:ext cx="25462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Enterprise</a:t>
            </a: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Custom</a:t>
            </a:r>
          </a:p>
          <a:p>
            <a:pPr algn="ctr"/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≥ 500 </a:t>
            </a:r>
            <a:r>
              <a:rPr lang="de-DE" sz="2400" dirty="0" err="1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consultants</a:t>
            </a:r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4" name="Grafik 13" descr="Gruppe von Personen mit einfarbiger Füllung">
            <a:extLst>
              <a:ext uri="{FF2B5EF4-FFF2-40B4-BE49-F238E27FC236}">
                <a16:creationId xmlns:a16="http://schemas.microsoft.com/office/drawing/2014/main" id="{ABB42227-A220-C116-2C0C-D229D1D685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21827" y="2589538"/>
            <a:ext cx="914400" cy="914400"/>
          </a:xfrm>
          <a:prstGeom prst="rect">
            <a:avLst/>
          </a:prstGeom>
        </p:spPr>
      </p:pic>
      <p:sp>
        <p:nvSpPr>
          <p:cNvPr id="22" name="Abgerundetes Rechteck 21">
            <a:extLst>
              <a:ext uri="{FF2B5EF4-FFF2-40B4-BE49-F238E27FC236}">
                <a16:creationId xmlns:a16="http://schemas.microsoft.com/office/drawing/2014/main" id="{5CC8F965-C40B-8EB3-2C7B-C20F4042E564}"/>
              </a:ext>
            </a:extLst>
          </p:cNvPr>
          <p:cNvSpPr/>
          <p:nvPr/>
        </p:nvSpPr>
        <p:spPr>
          <a:xfrm>
            <a:off x="4609449" y="3128276"/>
            <a:ext cx="3151162" cy="3051546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8B8AEA3-BD61-D4AE-AC55-FC7F80A4EEA5}"/>
              </a:ext>
            </a:extLst>
          </p:cNvPr>
          <p:cNvSpPr txBox="1"/>
          <p:nvPr/>
        </p:nvSpPr>
        <p:spPr>
          <a:xfrm>
            <a:off x="4687548" y="1862151"/>
            <a:ext cx="28141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Business</a:t>
            </a: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35€ / </a:t>
            </a:r>
            <a:r>
              <a:rPr lang="de-DE" sz="2400" dirty="0" err="1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user</a:t>
            </a:r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/</a:t>
            </a:r>
          </a:p>
          <a:p>
            <a:pPr algn="ctr"/>
            <a:r>
              <a:rPr lang="de-DE" sz="2400" dirty="0" err="1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month</a:t>
            </a:r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/>
            <a:r>
              <a:rPr lang="de-DE" sz="2400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50-500 </a:t>
            </a:r>
          </a:p>
          <a:p>
            <a:pPr algn="ctr"/>
            <a:r>
              <a:rPr lang="de-DE" sz="2400" dirty="0" err="1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consultants</a:t>
            </a:r>
            <a:endParaRPr lang="de-DE" sz="2400" dirty="0">
              <a:solidFill>
                <a:schemeClr val="bg1"/>
              </a:solidFill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6" name="Grafik 15" descr="Gruppe mit einfarbiger Füllung">
            <a:extLst>
              <a:ext uri="{FF2B5EF4-FFF2-40B4-BE49-F238E27FC236}">
                <a16:creationId xmlns:a16="http://schemas.microsoft.com/office/drawing/2014/main" id="{7AF36F7F-F53E-F928-DA6C-AFFA015259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638800" y="2589538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C9A7965-BD90-B9A0-43BC-345C486E2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3516" y="6472217"/>
            <a:ext cx="4114800" cy="365125"/>
          </a:xfrm>
        </p:spPr>
        <p:txBody>
          <a:bodyPr/>
          <a:lstStyle/>
          <a:p>
            <a:r>
              <a:rPr lang="de-DE" sz="15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ChaosConsultingClub</a:t>
            </a:r>
            <a:endParaRPr lang="de-DE" sz="15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5F5073F-6A99-34C8-70FC-E296FD10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>
                <a:latin typeface="+mj-lt"/>
              </a:rPr>
              <a:t>7</a:t>
            </a:fld>
            <a:endParaRPr lang="de-DE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2027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5" grpId="0" animBg="1"/>
      <p:bldP spid="8" grpId="0"/>
      <p:bldP spid="27" grpId="0"/>
      <p:bldP spid="22" grpId="0" animBg="1"/>
      <p:bldP spid="22" grpId="1" animBg="1"/>
      <p:bldP spid="17" grpId="0"/>
      <p:bldP spid="17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8F605F-AF32-2784-02B6-A81F8979B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EE81248B-0C8C-2715-CE4B-EC02A290C8D3}"/>
              </a:ext>
            </a:extLst>
          </p:cNvPr>
          <p:cNvCxnSpPr/>
          <p:nvPr/>
        </p:nvCxnSpPr>
        <p:spPr>
          <a:xfrm>
            <a:off x="6096000" y="1868273"/>
            <a:ext cx="0" cy="3650050"/>
          </a:xfrm>
          <a:prstGeom prst="line">
            <a:avLst/>
          </a:prstGeom>
          <a:ln w="82550">
            <a:solidFill>
              <a:srgbClr val="0D494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EBBC3D20-A68C-0CBD-7866-8E41F666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993" y="365125"/>
            <a:ext cx="11024616" cy="1325563"/>
          </a:xfrm>
        </p:spPr>
        <p:txBody>
          <a:bodyPr>
            <a:noAutofit/>
          </a:bodyPr>
          <a:lstStyle/>
          <a:p>
            <a:r>
              <a:rPr lang="de-DE" sz="40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Funding Roadmap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9C3AD25-E0D4-374E-FB88-EC60F88C9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288" y="6456299"/>
            <a:ext cx="4114800" cy="365125"/>
          </a:xfrm>
        </p:spPr>
        <p:txBody>
          <a:bodyPr/>
          <a:lstStyle/>
          <a:p>
            <a:r>
              <a:rPr lang="de-DE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ChaosConsultingClub</a:t>
            </a:r>
            <a:endParaRPr lang="de-DE" sz="15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FAA8FA-3B1F-16AD-57E5-750B86472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8</a:t>
            </a:fld>
            <a:endParaRPr lang="de-DE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F0E7805-F3EE-076F-E4E3-C4DCB53A6448}"/>
              </a:ext>
            </a:extLst>
          </p:cNvPr>
          <p:cNvSpPr>
            <a:spLocks noChangeAspect="1"/>
          </p:cNvSpPr>
          <p:nvPr/>
        </p:nvSpPr>
        <p:spPr>
          <a:xfrm>
            <a:off x="5708102" y="911541"/>
            <a:ext cx="775790" cy="779147"/>
          </a:xfrm>
          <a:prstGeom prst="ellipse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1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FE58644-B522-3473-C8DC-0DF3E9B4B247}"/>
              </a:ext>
            </a:extLst>
          </p:cNvPr>
          <p:cNvSpPr txBox="1"/>
          <p:nvPr/>
        </p:nvSpPr>
        <p:spPr>
          <a:xfrm>
            <a:off x="6616945" y="1039504"/>
            <a:ext cx="541655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Exxeta</a:t>
            </a:r>
            <a:r>
              <a:rPr lang="de-DE" sz="2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Ventures</a:t>
            </a:r>
            <a:r>
              <a:rPr lang="de-DE" sz="2800" b="1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/ </a:t>
            </a:r>
            <a:r>
              <a:rPr lang="de-DE" sz="2800" b="1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finalize</a:t>
            </a:r>
            <a:r>
              <a:rPr lang="de-DE" sz="2800" b="1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MVP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282AA94-27D7-63A2-CF98-FCB97D22A009}"/>
              </a:ext>
            </a:extLst>
          </p:cNvPr>
          <p:cNvSpPr txBox="1"/>
          <p:nvPr/>
        </p:nvSpPr>
        <p:spPr>
          <a:xfrm>
            <a:off x="0" y="1975493"/>
            <a:ext cx="56484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Pre-Seed Round / go to market </a:t>
            </a:r>
            <a:endParaRPr lang="de-DE" sz="2800" b="1" dirty="0"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13E5823-40BE-C299-3EF4-05A07A657060}"/>
              </a:ext>
            </a:extLst>
          </p:cNvPr>
          <p:cNvSpPr txBox="1"/>
          <p:nvPr/>
        </p:nvSpPr>
        <p:spPr>
          <a:xfrm>
            <a:off x="6557310" y="2934623"/>
            <a:ext cx="60990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Seed Round / VC / </a:t>
            </a:r>
            <a:r>
              <a:rPr lang="de-DE" sz="2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maturity</a:t>
            </a:r>
            <a:r>
              <a:rPr lang="de-DE" sz="2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endParaRPr lang="de-DE" sz="2800" b="1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A62EA2E-B537-2FC9-FBBB-156ED349C3EA}"/>
              </a:ext>
            </a:extLst>
          </p:cNvPr>
          <p:cNvSpPr>
            <a:spLocks noChangeAspect="1"/>
          </p:cNvSpPr>
          <p:nvPr/>
        </p:nvSpPr>
        <p:spPr>
          <a:xfrm>
            <a:off x="5708105" y="1868273"/>
            <a:ext cx="775790" cy="779147"/>
          </a:xfrm>
          <a:prstGeom prst="ellipse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CC669AC-4D7C-37DE-A467-39F5CB5CF9B8}"/>
              </a:ext>
            </a:extLst>
          </p:cNvPr>
          <p:cNvSpPr>
            <a:spLocks noChangeAspect="1"/>
          </p:cNvSpPr>
          <p:nvPr/>
        </p:nvSpPr>
        <p:spPr>
          <a:xfrm>
            <a:off x="5708105" y="2866321"/>
            <a:ext cx="775790" cy="779147"/>
          </a:xfrm>
          <a:prstGeom prst="ellipse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103A4EA-B097-03FD-E8D4-FCA0F007C6CD}"/>
              </a:ext>
            </a:extLst>
          </p:cNvPr>
          <p:cNvSpPr>
            <a:spLocks noChangeAspect="1"/>
          </p:cNvSpPr>
          <p:nvPr/>
        </p:nvSpPr>
        <p:spPr>
          <a:xfrm>
            <a:off x="5689814" y="3864369"/>
            <a:ext cx="775790" cy="779147"/>
          </a:xfrm>
          <a:prstGeom prst="ellipse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4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ED88631-630C-3C9B-CF5F-8B87FD986D0F}"/>
              </a:ext>
            </a:extLst>
          </p:cNvPr>
          <p:cNvSpPr txBox="1"/>
          <p:nvPr/>
        </p:nvSpPr>
        <p:spPr>
          <a:xfrm>
            <a:off x="6598657" y="3992332"/>
            <a:ext cx="541655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Exxeta</a:t>
            </a:r>
            <a:r>
              <a:rPr lang="de-DE" sz="2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Internal Pilot Project</a:t>
            </a:r>
            <a:endParaRPr lang="de-DE" sz="2800" b="1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03DEEC1-CD01-7E40-4C5A-6D1AFB03BF33}"/>
              </a:ext>
            </a:extLst>
          </p:cNvPr>
          <p:cNvSpPr txBox="1"/>
          <p:nvPr/>
        </p:nvSpPr>
        <p:spPr>
          <a:xfrm>
            <a:off x="18291" y="4990380"/>
            <a:ext cx="56484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Mid-Market Consultancies</a:t>
            </a:r>
            <a:r>
              <a:rPr lang="de-DE" sz="28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5A119EC-E1AB-4EB5-3294-B894128B11D0}"/>
              </a:ext>
            </a:extLst>
          </p:cNvPr>
          <p:cNvSpPr>
            <a:spLocks noChangeAspect="1"/>
          </p:cNvSpPr>
          <p:nvPr/>
        </p:nvSpPr>
        <p:spPr>
          <a:xfrm>
            <a:off x="5708105" y="4862417"/>
            <a:ext cx="775790" cy="779147"/>
          </a:xfrm>
          <a:prstGeom prst="ellipse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5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7C5F3F8-CCD2-378E-6CFC-DE6971474D95}"/>
              </a:ext>
            </a:extLst>
          </p:cNvPr>
          <p:cNvSpPr txBox="1"/>
          <p:nvPr/>
        </p:nvSpPr>
        <p:spPr>
          <a:xfrm>
            <a:off x="6616945" y="5942773"/>
            <a:ext cx="60990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Niche Advisory Firms </a:t>
            </a:r>
            <a:endParaRPr lang="de-DE" sz="2800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4064610-7C32-22F3-17A3-7A24EBE0F673}"/>
              </a:ext>
            </a:extLst>
          </p:cNvPr>
          <p:cNvSpPr>
            <a:spLocks noChangeAspect="1"/>
          </p:cNvSpPr>
          <p:nvPr/>
        </p:nvSpPr>
        <p:spPr>
          <a:xfrm>
            <a:off x="5708102" y="5814810"/>
            <a:ext cx="775790" cy="779147"/>
          </a:xfrm>
          <a:prstGeom prst="ellipse">
            <a:avLst/>
          </a:prstGeom>
          <a:solidFill>
            <a:srgbClr val="3ED3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6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A41474CE-5FD5-2BEA-FE38-A3AEB8AD7B1C}"/>
              </a:ext>
            </a:extLst>
          </p:cNvPr>
          <p:cNvSpPr txBox="1"/>
          <p:nvPr/>
        </p:nvSpPr>
        <p:spPr>
          <a:xfrm>
            <a:off x="5872218" y="376723"/>
            <a:ext cx="4475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4141844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0780E8-2F35-D022-9068-61A3D0017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1" y="1279525"/>
            <a:ext cx="11382103" cy="1325563"/>
          </a:xfrm>
        </p:spPr>
        <p:txBody>
          <a:bodyPr>
            <a:noAutofit/>
          </a:bodyPr>
          <a:lstStyle/>
          <a:p>
            <a:r>
              <a:rPr lang="de-DE" sz="4800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Matchwise</a:t>
            </a:r>
            <a:r>
              <a:rPr lang="de-DE" sz="4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br>
              <a:rPr lang="de-DE" sz="4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de-DE" sz="4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	Matches </a:t>
            </a:r>
            <a:r>
              <a:rPr lang="de-DE" sz="4800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made</a:t>
            </a:r>
            <a:r>
              <a:rPr lang="de-DE" sz="4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in Heaven </a:t>
            </a:r>
            <a:br>
              <a:rPr lang="de-DE" sz="4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de-DE" sz="4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		</a:t>
            </a:r>
            <a:r>
              <a:rPr lang="de-DE" sz="4800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powered</a:t>
            </a:r>
            <a:r>
              <a:rPr lang="de-DE" sz="4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de-DE" sz="4800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by</a:t>
            </a:r>
            <a:r>
              <a:rPr lang="de-DE" sz="4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de-DE" sz="4800" b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GenAI</a:t>
            </a:r>
            <a:endParaRPr lang="de-DE" sz="4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0A3D85-64CD-28AF-EED5-D6989E319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1" y="3299909"/>
            <a:ext cx="9868618" cy="24801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</a:t>
            </a:r>
            <a:r>
              <a:rPr lang="de-DE" sz="3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best</a:t>
            </a: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3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teams</a:t>
            </a: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3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don’t</a:t>
            </a: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3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wait</a:t>
            </a: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</a:p>
          <a:p>
            <a:pPr marL="0" indent="0">
              <a:buNone/>
            </a:pP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	</a:t>
            </a:r>
            <a:r>
              <a:rPr lang="de-DE" sz="3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Neither</a:t>
            </a: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3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should</a:t>
            </a: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3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your</a:t>
            </a: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3800" b="1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staffing</a:t>
            </a:r>
            <a:r>
              <a:rPr lang="de-DE" sz="3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endParaRPr lang="de-DE" sz="38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>
              <a:buNone/>
            </a:pPr>
            <a:endParaRPr lang="en-US" sz="3800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CE5B4D4-CF04-C152-D33E-F2020177F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74904"/>
            <a:ext cx="4114800" cy="365125"/>
          </a:xfrm>
        </p:spPr>
        <p:txBody>
          <a:bodyPr/>
          <a:lstStyle/>
          <a:p>
            <a:r>
              <a:rPr lang="de-DE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ChaosConsultingClub</a:t>
            </a:r>
            <a:endParaRPr lang="de-DE" sz="15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D9DBF9-4C4B-EBB8-7FBD-C043271A7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311A3-BE36-6442-8EB8-61DED82758E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238853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6cd991bf-f022-4378-96e7-2c338aeb3f5a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210E11B-A98C-4744-BBF7-413E51F976F2}">
  <we:reference id="wa200005566" version="3.0.0.3" store="de-DE" storeType="OMEX"/>
  <we:alternateReferences>
    <we:reference id="wa200005566" version="3.0.0.3" store="de-DE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269</Words>
  <Application>Microsoft Macintosh PowerPoint</Application>
  <PresentationFormat>Breitbild</PresentationFormat>
  <Paragraphs>130</Paragraphs>
  <Slides>9</Slides>
  <Notes>6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7" baseType="lpstr">
      <vt:lpstr>Aptos</vt:lpstr>
      <vt:lpstr>Aptos Display</vt:lpstr>
      <vt:lpstr>Arial</vt:lpstr>
      <vt:lpstr>Helvetica Neue</vt:lpstr>
      <vt:lpstr>Lato</vt:lpstr>
      <vt:lpstr>Lato Black</vt:lpstr>
      <vt:lpstr>Source Sans Pro</vt:lpstr>
      <vt:lpstr>Office</vt:lpstr>
      <vt:lpstr>Matchwise</vt:lpstr>
      <vt:lpstr>PowerPoint-Präsentation</vt:lpstr>
      <vt:lpstr>Today’s Matchmaking Process is Broken</vt:lpstr>
      <vt:lpstr>Find best fitting Profiles in Seconds</vt:lpstr>
      <vt:lpstr>PowerPoint-Präsentation</vt:lpstr>
      <vt:lpstr>Market Size | A 10 Billion Dollar Opportunity</vt:lpstr>
      <vt:lpstr>PowerPoint-Präsentation</vt:lpstr>
      <vt:lpstr>Funding Roadmap</vt:lpstr>
      <vt:lpstr>Matchwise   Matches made in Heaven    powered by GenAI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 Schwarz</dc:creator>
  <cp:lastModifiedBy>Paul Schwarz</cp:lastModifiedBy>
  <cp:revision>40</cp:revision>
  <dcterms:created xsi:type="dcterms:W3CDTF">2025-04-23T23:01:40Z</dcterms:created>
  <dcterms:modified xsi:type="dcterms:W3CDTF">2025-04-24T09:38:21Z</dcterms:modified>
</cp:coreProperties>
</file>

<file path=docProps/thumbnail.jpeg>
</file>